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93" autoAdjust="0"/>
    <p:restoredTop sz="94660"/>
  </p:normalViewPr>
  <p:slideViewPr>
    <p:cSldViewPr>
      <p:cViewPr>
        <p:scale>
          <a:sx n="100" d="100"/>
          <a:sy n="100" d="100"/>
        </p:scale>
        <p:origin x="-1302" y="2934"/>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5ACCCF6-D2AF-41B0-A025-0D6455F98A0F}" type="datetimeFigureOut">
              <a:rPr kumimoji="1" lang="ja-JP" altLang="en-US" smtClean="0"/>
              <a:t>2020/7/21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C8AC1B-CC79-44DB-A53A-6BAB2232AEF9}" type="slidenum">
              <a:rPr kumimoji="1" lang="ja-JP" altLang="en-US" smtClean="0"/>
              <a:t>‹#›</a:t>
            </a:fld>
            <a:endParaRPr kumimoji="1" lang="ja-JP" altLang="en-US"/>
          </a:p>
        </p:txBody>
      </p:sp>
    </p:spTree>
    <p:extLst>
      <p:ext uri="{BB962C8B-B14F-4D97-AF65-F5344CB8AC3E}">
        <p14:creationId xmlns:p14="http://schemas.microsoft.com/office/powerpoint/2010/main" val="42477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5ACCCF6-D2AF-41B0-A025-0D6455F98A0F}" type="datetimeFigureOut">
              <a:rPr kumimoji="1" lang="ja-JP" altLang="en-US" smtClean="0"/>
              <a:t>2020/7/21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C8AC1B-CC79-44DB-A53A-6BAB2232AEF9}" type="slidenum">
              <a:rPr kumimoji="1" lang="ja-JP" altLang="en-US" smtClean="0"/>
              <a:t>‹#›</a:t>
            </a:fld>
            <a:endParaRPr kumimoji="1" lang="ja-JP" altLang="en-US"/>
          </a:p>
        </p:txBody>
      </p:sp>
    </p:spTree>
    <p:extLst>
      <p:ext uri="{BB962C8B-B14F-4D97-AF65-F5344CB8AC3E}">
        <p14:creationId xmlns:p14="http://schemas.microsoft.com/office/powerpoint/2010/main" val="1277005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5ACCCF6-D2AF-41B0-A025-0D6455F98A0F}" type="datetimeFigureOut">
              <a:rPr kumimoji="1" lang="ja-JP" altLang="en-US" smtClean="0"/>
              <a:t>2020/7/21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C8AC1B-CC79-44DB-A53A-6BAB2232AEF9}" type="slidenum">
              <a:rPr kumimoji="1" lang="ja-JP" altLang="en-US" smtClean="0"/>
              <a:t>‹#›</a:t>
            </a:fld>
            <a:endParaRPr kumimoji="1" lang="ja-JP" altLang="en-US"/>
          </a:p>
        </p:txBody>
      </p:sp>
    </p:spTree>
    <p:extLst>
      <p:ext uri="{BB962C8B-B14F-4D97-AF65-F5344CB8AC3E}">
        <p14:creationId xmlns:p14="http://schemas.microsoft.com/office/powerpoint/2010/main" val="2410891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5ACCCF6-D2AF-41B0-A025-0D6455F98A0F}" type="datetimeFigureOut">
              <a:rPr kumimoji="1" lang="ja-JP" altLang="en-US" smtClean="0"/>
              <a:t>2020/7/21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C8AC1B-CC79-44DB-A53A-6BAB2232AEF9}" type="slidenum">
              <a:rPr kumimoji="1" lang="ja-JP" altLang="en-US" smtClean="0"/>
              <a:t>‹#›</a:t>
            </a:fld>
            <a:endParaRPr kumimoji="1" lang="ja-JP" altLang="en-US"/>
          </a:p>
        </p:txBody>
      </p:sp>
    </p:spTree>
    <p:extLst>
      <p:ext uri="{BB962C8B-B14F-4D97-AF65-F5344CB8AC3E}">
        <p14:creationId xmlns:p14="http://schemas.microsoft.com/office/powerpoint/2010/main" val="1658569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5ACCCF6-D2AF-41B0-A025-0D6455F98A0F}" type="datetimeFigureOut">
              <a:rPr kumimoji="1" lang="ja-JP" altLang="en-US" smtClean="0"/>
              <a:t>2020/7/21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C8AC1B-CC79-44DB-A53A-6BAB2232AEF9}" type="slidenum">
              <a:rPr kumimoji="1" lang="ja-JP" altLang="en-US" smtClean="0"/>
              <a:t>‹#›</a:t>
            </a:fld>
            <a:endParaRPr kumimoji="1" lang="ja-JP" altLang="en-US"/>
          </a:p>
        </p:txBody>
      </p:sp>
    </p:spTree>
    <p:extLst>
      <p:ext uri="{BB962C8B-B14F-4D97-AF65-F5344CB8AC3E}">
        <p14:creationId xmlns:p14="http://schemas.microsoft.com/office/powerpoint/2010/main" val="3982590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5ACCCF6-D2AF-41B0-A025-0D6455F98A0F}" type="datetimeFigureOut">
              <a:rPr kumimoji="1" lang="ja-JP" altLang="en-US" smtClean="0"/>
              <a:t>2020/7/21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C8AC1B-CC79-44DB-A53A-6BAB2232AEF9}" type="slidenum">
              <a:rPr kumimoji="1" lang="ja-JP" altLang="en-US" smtClean="0"/>
              <a:t>‹#›</a:t>
            </a:fld>
            <a:endParaRPr kumimoji="1" lang="ja-JP" altLang="en-US"/>
          </a:p>
        </p:txBody>
      </p:sp>
    </p:spTree>
    <p:extLst>
      <p:ext uri="{BB962C8B-B14F-4D97-AF65-F5344CB8AC3E}">
        <p14:creationId xmlns:p14="http://schemas.microsoft.com/office/powerpoint/2010/main" val="895312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5ACCCF6-D2AF-41B0-A025-0D6455F98A0F}" type="datetimeFigureOut">
              <a:rPr kumimoji="1" lang="ja-JP" altLang="en-US" smtClean="0"/>
              <a:t>2020/7/21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FC8AC1B-CC79-44DB-A53A-6BAB2232AEF9}" type="slidenum">
              <a:rPr kumimoji="1" lang="ja-JP" altLang="en-US" smtClean="0"/>
              <a:t>‹#›</a:t>
            </a:fld>
            <a:endParaRPr kumimoji="1" lang="ja-JP" altLang="en-US"/>
          </a:p>
        </p:txBody>
      </p:sp>
    </p:spTree>
    <p:extLst>
      <p:ext uri="{BB962C8B-B14F-4D97-AF65-F5344CB8AC3E}">
        <p14:creationId xmlns:p14="http://schemas.microsoft.com/office/powerpoint/2010/main" val="2056238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5ACCCF6-D2AF-41B0-A025-0D6455F98A0F}" type="datetimeFigureOut">
              <a:rPr kumimoji="1" lang="ja-JP" altLang="en-US" smtClean="0"/>
              <a:t>2020/7/21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FC8AC1B-CC79-44DB-A53A-6BAB2232AEF9}" type="slidenum">
              <a:rPr kumimoji="1" lang="ja-JP" altLang="en-US" smtClean="0"/>
              <a:t>‹#›</a:t>
            </a:fld>
            <a:endParaRPr kumimoji="1" lang="ja-JP" altLang="en-US"/>
          </a:p>
        </p:txBody>
      </p:sp>
    </p:spTree>
    <p:extLst>
      <p:ext uri="{BB962C8B-B14F-4D97-AF65-F5344CB8AC3E}">
        <p14:creationId xmlns:p14="http://schemas.microsoft.com/office/powerpoint/2010/main" val="2661133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5ACCCF6-D2AF-41B0-A025-0D6455F98A0F}" type="datetimeFigureOut">
              <a:rPr kumimoji="1" lang="ja-JP" altLang="en-US" smtClean="0"/>
              <a:t>2020/7/21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FC8AC1B-CC79-44DB-A53A-6BAB2232AEF9}" type="slidenum">
              <a:rPr kumimoji="1" lang="ja-JP" altLang="en-US" smtClean="0"/>
              <a:t>‹#›</a:t>
            </a:fld>
            <a:endParaRPr kumimoji="1" lang="ja-JP" altLang="en-US"/>
          </a:p>
        </p:txBody>
      </p:sp>
    </p:spTree>
    <p:extLst>
      <p:ext uri="{BB962C8B-B14F-4D97-AF65-F5344CB8AC3E}">
        <p14:creationId xmlns:p14="http://schemas.microsoft.com/office/powerpoint/2010/main" val="3900575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5ACCCF6-D2AF-41B0-A025-0D6455F98A0F}" type="datetimeFigureOut">
              <a:rPr kumimoji="1" lang="ja-JP" altLang="en-US" smtClean="0"/>
              <a:t>2020/7/21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C8AC1B-CC79-44DB-A53A-6BAB2232AEF9}" type="slidenum">
              <a:rPr kumimoji="1" lang="ja-JP" altLang="en-US" smtClean="0"/>
              <a:t>‹#›</a:t>
            </a:fld>
            <a:endParaRPr kumimoji="1" lang="ja-JP" altLang="en-US"/>
          </a:p>
        </p:txBody>
      </p:sp>
    </p:spTree>
    <p:extLst>
      <p:ext uri="{BB962C8B-B14F-4D97-AF65-F5344CB8AC3E}">
        <p14:creationId xmlns:p14="http://schemas.microsoft.com/office/powerpoint/2010/main" val="605181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5ACCCF6-D2AF-41B0-A025-0D6455F98A0F}" type="datetimeFigureOut">
              <a:rPr kumimoji="1" lang="ja-JP" altLang="en-US" smtClean="0"/>
              <a:t>2020/7/21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C8AC1B-CC79-44DB-A53A-6BAB2232AEF9}" type="slidenum">
              <a:rPr kumimoji="1" lang="ja-JP" altLang="en-US" smtClean="0"/>
              <a:t>‹#›</a:t>
            </a:fld>
            <a:endParaRPr kumimoji="1" lang="ja-JP" altLang="en-US"/>
          </a:p>
        </p:txBody>
      </p:sp>
    </p:spTree>
    <p:extLst>
      <p:ext uri="{BB962C8B-B14F-4D97-AF65-F5344CB8AC3E}">
        <p14:creationId xmlns:p14="http://schemas.microsoft.com/office/powerpoint/2010/main" val="3380196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5ACCCF6-D2AF-41B0-A025-0D6455F98A0F}" type="datetimeFigureOut">
              <a:rPr kumimoji="1" lang="ja-JP" altLang="en-US" smtClean="0"/>
              <a:t>2020/7/21</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BFC8AC1B-CC79-44DB-A53A-6BAB2232AEF9}" type="slidenum">
              <a:rPr kumimoji="1" lang="ja-JP" altLang="en-US" smtClean="0"/>
              <a:t>‹#›</a:t>
            </a:fld>
            <a:endParaRPr kumimoji="1" lang="ja-JP" altLang="en-US"/>
          </a:p>
        </p:txBody>
      </p:sp>
    </p:spTree>
    <p:extLst>
      <p:ext uri="{BB962C8B-B14F-4D97-AF65-F5344CB8AC3E}">
        <p14:creationId xmlns:p14="http://schemas.microsoft.com/office/powerpoint/2010/main" val="426531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98165" y="450452"/>
            <a:ext cx="6543203" cy="46166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新型コロナ</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ウイルス感染症</a:t>
            </a:r>
            <a:r>
              <a:rPr lang="ja-JP" altLang="en-US" sz="2400" b="1" dirty="0" smtClean="0">
                <a:ln>
                  <a:solidFill>
                    <a:schemeClr val="tx1"/>
                  </a:solid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対策宣言店</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を募集します。</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198164" y="1002085"/>
            <a:ext cx="6471195" cy="600164"/>
          </a:xfrm>
          <a:prstGeom prst="rect">
            <a:avLst/>
          </a:prstGeom>
          <a:noFill/>
        </p:spPr>
        <p:txBody>
          <a:bodyPr wrap="square" rtlCol="0">
            <a:spAutoFit/>
          </a:bodyPr>
          <a:lstStyle/>
          <a:p>
            <a:r>
              <a:rPr kumimoji="1" lang="ja-JP" altLang="en-US"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新型コロナウイルス感染症拡大予防に関するガイドライン等に基づき、お客様に安心感を与え利用促進に努めるとともに感染リスクの低減に対する取組を行う経営者の皆様を支援するため、</a:t>
            </a:r>
            <a:r>
              <a:rPr lang="ja-JP" altLang="en-US"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「新型コロナウイルス感染症対策宣言店」ポスターを配布します。</a:t>
            </a:r>
            <a:endParaRPr lang="en-US" altLang="ja-JP"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0" y="1692895"/>
            <a:ext cx="4081433" cy="307777"/>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◆要件</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全て</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の要件を満たす場合</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対象となります）</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33459867"/>
              </p:ext>
            </p:extLst>
          </p:nvPr>
        </p:nvGraphicFramePr>
        <p:xfrm>
          <a:off x="260648" y="2052935"/>
          <a:ext cx="5961380" cy="1069002"/>
        </p:xfrm>
        <a:graphic>
          <a:graphicData uri="http://schemas.openxmlformats.org/drawingml/2006/table">
            <a:tbl>
              <a:tblPr firstCol="1" lastCol="1">
                <a:tableStyleId>{16D9F66E-5EB9-4882-86FB-DCBF35E3C3E4}</a:tableStyleId>
              </a:tblPr>
              <a:tblGrid>
                <a:gridCol w="5961380"/>
              </a:tblGrid>
              <a:tr h="186509">
                <a:tc>
                  <a:txBody>
                    <a:bodyPr/>
                    <a:lstStyle/>
                    <a:p>
                      <a:r>
                        <a:rPr kumimoji="1" lang="ja-JP" altLang="en-US" sz="1000" b="0" dirty="0" smtClean="0">
                          <a:latin typeface="ＭＳ 明朝" panose="02020609040205080304" pitchFamily="17" charset="-128"/>
                          <a:ea typeface="ＭＳ 明朝" panose="02020609040205080304" pitchFamily="17" charset="-128"/>
                        </a:rPr>
                        <a:t>●市内で営業を営む店舗で、かつ、物品・役務等のサービスを最終消費者に提供する事業所</a:t>
                      </a:r>
                      <a:endParaRPr kumimoji="1" lang="en-US" altLang="ja-JP" sz="1000" b="0" dirty="0" smtClean="0">
                        <a:latin typeface="ＭＳ 明朝" panose="02020609040205080304" pitchFamily="17" charset="-128"/>
                        <a:ea typeface="ＭＳ 明朝" panose="02020609040205080304" pitchFamily="17" charset="-128"/>
                      </a:endParaRPr>
                    </a:p>
                  </a:txBody>
                  <a:tcPr>
                    <a:noFill/>
                  </a:tcPr>
                </a:tc>
              </a:tr>
              <a:tr h="2750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latin typeface="ＭＳ 明朝" panose="02020609040205080304" pitchFamily="17" charset="-128"/>
                          <a:ea typeface="ＭＳ 明朝" panose="02020609040205080304" pitchFamily="17" charset="-128"/>
                        </a:rPr>
                        <a:t>●県や業界団体などのガイドラインに基づき予防対策を実施している事業所</a:t>
                      </a:r>
                    </a:p>
                  </a:txBody>
                  <a:tcPr anchor="ctr">
                    <a:noFill/>
                  </a:tcPr>
                </a:tc>
              </a:tr>
              <a:tr h="2750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latin typeface="ＭＳ 明朝" panose="02020609040205080304" pitchFamily="17" charset="-128"/>
                          <a:ea typeface="ＭＳ 明朝" panose="02020609040205080304" pitchFamily="17" charset="-128"/>
                        </a:rPr>
                        <a:t>●政治団体、宗教団体、公的機関、性風俗関連特殊営業以外の業種を営まれる事業所</a:t>
                      </a:r>
                    </a:p>
                  </a:txBody>
                  <a:tcPr anchor="ctr">
                    <a:noFill/>
                  </a:tcPr>
                </a:tc>
              </a:tr>
              <a:tr h="2750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latin typeface="ＭＳ 明朝" panose="02020609040205080304" pitchFamily="17" charset="-128"/>
                          <a:ea typeface="ＭＳ 明朝" panose="02020609040205080304" pitchFamily="17" charset="-128"/>
                        </a:rPr>
                        <a:t>●暴力団ではない方及び暴力団との利害関係</a:t>
                      </a:r>
                      <a:r>
                        <a:rPr kumimoji="1" lang="ja-JP" altLang="en-US" sz="1000" b="0" smtClean="0">
                          <a:latin typeface="ＭＳ 明朝" panose="02020609040205080304" pitchFamily="17" charset="-128"/>
                          <a:ea typeface="ＭＳ 明朝" panose="02020609040205080304" pitchFamily="17" charset="-128"/>
                        </a:rPr>
                        <a:t>がない事業所</a:t>
                      </a:r>
                      <a:endParaRPr kumimoji="1" lang="en-US" altLang="ja-JP" sz="1000" b="0" dirty="0" smtClean="0">
                        <a:latin typeface="ＭＳ 明朝" panose="02020609040205080304" pitchFamily="17" charset="-128"/>
                        <a:ea typeface="ＭＳ 明朝" panose="02020609040205080304" pitchFamily="17" charset="-128"/>
                      </a:endParaRPr>
                    </a:p>
                  </a:txBody>
                  <a:tcPr anchor="ctr">
                    <a:noFill/>
                  </a:tcPr>
                </a:tc>
              </a:tr>
            </a:tbl>
          </a:graphicData>
        </a:graphic>
      </p:graphicFrame>
      <p:sp>
        <p:nvSpPr>
          <p:cNvPr id="19" name="テキスト ボックス 18"/>
          <p:cNvSpPr txBox="1"/>
          <p:nvPr/>
        </p:nvSpPr>
        <p:spPr>
          <a:xfrm>
            <a:off x="6524" y="3817422"/>
            <a:ext cx="3458480" cy="307777"/>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◆申込・引渡し方法</a:t>
            </a:r>
            <a:endParaRPr lang="en-US" altLang="ja-JP"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p:cNvSpPr txBox="1"/>
          <p:nvPr/>
        </p:nvSpPr>
        <p:spPr>
          <a:xfrm>
            <a:off x="2889126" y="3344441"/>
            <a:ext cx="3317714" cy="307777"/>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申込</a:t>
            </a:r>
            <a:r>
              <a:rPr lang="ja-JP" altLang="en-US" sz="14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期限　令和３年２月２８日まで　</a:t>
            </a:r>
            <a:endParaRPr lang="en-US" altLang="ja-JP" sz="11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0" y="9249792"/>
            <a:ext cx="6858000" cy="637852"/>
          </a:xfrm>
          <a:prstGeom prst="rect">
            <a:avLst/>
          </a:prstGeom>
          <a:ln>
            <a:solidFill>
              <a:schemeClr val="accent6"/>
            </a:solidFill>
          </a:ln>
        </p:spPr>
        <p:style>
          <a:lnRef idx="1">
            <a:schemeClr val="accent6"/>
          </a:lnRef>
          <a:fillRef idx="2">
            <a:schemeClr val="accent6"/>
          </a:fillRef>
          <a:effectRef idx="1">
            <a:schemeClr val="accent6"/>
          </a:effectRef>
          <a:fontRef idx="minor">
            <a:schemeClr val="dk1"/>
          </a:fontRef>
        </p:style>
        <p:txBody>
          <a:bodyPr rtlCol="0" anchor="ctr"/>
          <a:lstStyle/>
          <a:p>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問合せ・提出先</a:t>
            </a:r>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a:t>
            </a:r>
          </a:p>
          <a:p>
            <a:r>
              <a:rPr lang="ja-JP" altLang="en-US" sz="1400" b="1" dirty="0" smtClean="0">
                <a:solidFill>
                  <a:schemeClr val="tx1"/>
                </a:solidFill>
                <a:latin typeface="ＭＳ ゴシック" panose="020B0609070205080204" pitchFamily="49" charset="-128"/>
                <a:ea typeface="ＭＳ ゴシック" panose="020B0609070205080204" pitchFamily="49" charset="-128"/>
              </a:rPr>
              <a:t>〒</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994-8510</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　天童市老野森</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1-1-1</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　天童市役所経済部商工観光課</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a:t>
            </a:r>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023-654-1111</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（内線</a:t>
            </a:r>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222</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a:t>
            </a:r>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223</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　</a:t>
            </a:r>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FAX</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a:t>
            </a:r>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023-653-0744</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p:txBody>
      </p:sp>
      <p:sp>
        <p:nvSpPr>
          <p:cNvPr id="20" name="テキスト ボックス 19"/>
          <p:cNvSpPr txBox="1"/>
          <p:nvPr/>
        </p:nvSpPr>
        <p:spPr>
          <a:xfrm>
            <a:off x="32420" y="119172"/>
            <a:ext cx="2741456" cy="369332"/>
          </a:xfrm>
          <a:prstGeom prst="rect">
            <a:avLst/>
          </a:prstGeom>
          <a:noFill/>
        </p:spPr>
        <p:txBody>
          <a:bodyPr wrap="none" rtlCol="0">
            <a:spAutoFit/>
          </a:bodyPr>
          <a:lstStyle/>
          <a:p>
            <a:r>
              <a:rPr lang="ja-JP" altLang="en-US"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市内で</a:t>
            </a:r>
            <a:r>
              <a:rPr lang="ja-JP" altLang="en-US"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店舗</a:t>
            </a:r>
            <a:r>
              <a:rPr lang="ja-JP" altLang="en-US"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を営む皆様へ</a:t>
            </a:r>
            <a:endParaRPr kumimoji="1" lang="ja-JP" altLang="en-US"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10716" y="3349079"/>
            <a:ext cx="2698175" cy="307777"/>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◆枚数　１店舗につき１枚まで</a:t>
            </a:r>
            <a:endParaRPr lang="en-US" altLang="ja-JP" sz="11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テキスト ボックス 27"/>
          <p:cNvSpPr txBox="1"/>
          <p:nvPr/>
        </p:nvSpPr>
        <p:spPr>
          <a:xfrm>
            <a:off x="198165" y="4105454"/>
            <a:ext cx="6471195" cy="415498"/>
          </a:xfrm>
          <a:prstGeom prst="rect">
            <a:avLst/>
          </a:prstGeom>
          <a:noFill/>
        </p:spPr>
        <p:txBody>
          <a:bodyPr wrap="square" rtlCol="0">
            <a:spAutoFit/>
          </a:bodyPr>
          <a:lstStyle/>
          <a:p>
            <a:r>
              <a:rPr lang="ja-JP" altLang="en-US"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この書類に必要事項を記載の上、市役所商工観光課 又は 天童商工会議所にご持参ください。</a:t>
            </a:r>
            <a:endParaRPr lang="en-US" altLang="ja-JP"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内容</a:t>
            </a:r>
            <a:r>
              <a:rPr lang="ja-JP" altLang="en-US"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を確認の上、ポスターをお渡しします。費用は特にかかりません。</a:t>
            </a:r>
            <a:endParaRPr lang="en-US" altLang="ja-JP"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22895" y="4736976"/>
            <a:ext cx="6825580" cy="0"/>
          </a:xfrm>
          <a:prstGeom prst="line">
            <a:avLst/>
          </a:prstGeom>
          <a:ln>
            <a:prstDash val="sysDot"/>
          </a:ln>
        </p:spPr>
        <p:style>
          <a:lnRef idx="2">
            <a:schemeClr val="accent6"/>
          </a:lnRef>
          <a:fillRef idx="0">
            <a:schemeClr val="accent6"/>
          </a:fillRef>
          <a:effectRef idx="1">
            <a:schemeClr val="accent6"/>
          </a:effectRef>
          <a:fontRef idx="minor">
            <a:schemeClr val="tx1"/>
          </a:fontRef>
        </p:style>
      </p:cxnSp>
      <p:sp>
        <p:nvSpPr>
          <p:cNvPr id="26" name="テキスト ボックス 25"/>
          <p:cNvSpPr txBox="1"/>
          <p:nvPr/>
        </p:nvSpPr>
        <p:spPr>
          <a:xfrm>
            <a:off x="546204" y="4943708"/>
            <a:ext cx="5763116" cy="369332"/>
          </a:xfrm>
          <a:prstGeom prst="rect">
            <a:avLst/>
          </a:prstGeom>
          <a:noFill/>
        </p:spPr>
        <p:txBody>
          <a:bodyPr wrap="none" rtlCol="0">
            <a:spAutoFit/>
          </a:bodyPr>
          <a:lstStyle/>
          <a:p>
            <a:r>
              <a:rPr lang="ja-JP" altLang="en-US"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天童市新型コロナウイルス感染症対策宣言店　申込書</a:t>
            </a:r>
            <a:endParaRPr kumimoji="1"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448816123"/>
              </p:ext>
            </p:extLst>
          </p:nvPr>
        </p:nvGraphicFramePr>
        <p:xfrm>
          <a:off x="204267" y="5745088"/>
          <a:ext cx="6393088" cy="2325856"/>
        </p:xfrm>
        <a:graphic>
          <a:graphicData uri="http://schemas.openxmlformats.org/drawingml/2006/table">
            <a:tbl>
              <a:tblPr firstRow="1" bandRow="1">
                <a:tableStyleId>{5FD0F851-EC5A-4D38-B0AD-8093EC10F338}</a:tableStyleId>
              </a:tblPr>
              <a:tblGrid>
                <a:gridCol w="992485"/>
                <a:gridCol w="576064"/>
                <a:gridCol w="2088233"/>
                <a:gridCol w="2736306"/>
              </a:tblGrid>
              <a:tr h="370840">
                <a:tc gridSpan="2">
                  <a:txBody>
                    <a:bodyPr/>
                    <a:lstStyle/>
                    <a:p>
                      <a:r>
                        <a:rPr kumimoji="1" lang="ja-JP" altLang="en-US" sz="1400" b="0" dirty="0" smtClean="0">
                          <a:latin typeface="メイリオ" panose="020B0604030504040204" pitchFamily="50" charset="-128"/>
                          <a:ea typeface="メイリオ" panose="020B0604030504040204" pitchFamily="50" charset="-128"/>
                          <a:cs typeface="メイリオ" panose="020B0604030504040204" pitchFamily="50" charset="-128"/>
                        </a:rPr>
                        <a:t>事業所名</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r>
              <a:tr h="370840">
                <a:tc gridSpan="2">
                  <a:txBody>
                    <a:bodyPr/>
                    <a:lstStyle/>
                    <a:p>
                      <a:r>
                        <a:rPr kumimoji="1" lang="ja-JP" altLang="en-US" sz="1400" b="0" dirty="0" smtClean="0">
                          <a:latin typeface="メイリオ" panose="020B0604030504040204" pitchFamily="50" charset="-128"/>
                          <a:ea typeface="メイリオ" panose="020B0604030504040204" pitchFamily="50" charset="-128"/>
                          <a:cs typeface="メイリオ" panose="020B0604030504040204" pitchFamily="50" charset="-128"/>
                        </a:rPr>
                        <a:t>店名（屋号）</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alpha val="20000"/>
                      </a:schemeClr>
                    </a:solidFill>
                  </a:tcPr>
                </a:tc>
                <a:tc hMerge="1">
                  <a:txBody>
                    <a:bodyPr/>
                    <a:lstStyle/>
                    <a:p>
                      <a:endParaRPr kumimoji="1" lang="ja-JP" altLang="en-US"/>
                    </a:p>
                  </a:txBody>
                  <a:tcPr/>
                </a:tc>
                <a:tc gridSpan="2">
                  <a:txBody>
                    <a:bodyPr/>
                    <a:lstStyle/>
                    <a:p>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alpha val="20000"/>
                      </a:schemeClr>
                    </a:solidFill>
                  </a:tcPr>
                </a:tc>
                <a:tc hMerge="1">
                  <a:txBody>
                    <a:bodyPr/>
                    <a:lstStyle/>
                    <a:p>
                      <a:endParaRPr kumimoji="1" lang="ja-JP" altLang="en-US"/>
                    </a:p>
                  </a:txBody>
                  <a:tcPr/>
                </a:tc>
              </a:tr>
              <a:tr h="370840">
                <a:tc gridSpan="2">
                  <a:txBody>
                    <a:bodyPr/>
                    <a:lstStyle/>
                    <a:p>
                      <a:r>
                        <a:rPr kumimoji="1" lang="ja-JP" altLang="en-US" sz="1400" b="0" dirty="0" smtClean="0">
                          <a:latin typeface="メイリオ" panose="020B0604030504040204" pitchFamily="50" charset="-128"/>
                          <a:ea typeface="メイリオ" panose="020B0604030504040204" pitchFamily="50" charset="-128"/>
                          <a:cs typeface="メイリオ" panose="020B0604030504040204" pitchFamily="50" charset="-128"/>
                        </a:rPr>
                        <a:t>業種</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r>
                        <a:rPr kumimoji="1" lang="ja-JP" altLang="en-US" sz="800" b="0" dirty="0" smtClean="0">
                          <a:solidFill>
                            <a:schemeClr val="bg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飲食店、小売店、居酒屋、宿泊業など</a:t>
                      </a:r>
                      <a:endParaRPr kumimoji="1" lang="ja-JP" altLang="en-US" sz="800" b="0" dirty="0">
                        <a:solidFill>
                          <a:schemeClr val="bg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r>
              <a:tr h="471656">
                <a:tc gridSpan="2">
                  <a:txBody>
                    <a:bodyPr/>
                    <a:lstStyle/>
                    <a:p>
                      <a:r>
                        <a:rPr kumimoji="1" lang="ja-JP" altLang="en-US" sz="1400" b="0" dirty="0" smtClean="0">
                          <a:latin typeface="メイリオ" panose="020B0604030504040204" pitchFamily="50" charset="-128"/>
                          <a:ea typeface="メイリオ" panose="020B0604030504040204" pitchFamily="50" charset="-128"/>
                          <a:cs typeface="メイリオ" panose="020B0604030504040204" pitchFamily="50" charset="-128"/>
                        </a:rPr>
                        <a:t>店舗所在地</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alpha val="20000"/>
                      </a:schemeClr>
                    </a:solidFill>
                  </a:tcPr>
                </a:tc>
                <a:tc hMerge="1">
                  <a:txBody>
                    <a:bodyPr/>
                    <a:lstStyle/>
                    <a:p>
                      <a:endParaRPr kumimoji="1" lang="ja-JP" altLang="en-US"/>
                    </a:p>
                  </a:txBody>
                  <a:tcPr/>
                </a:tc>
                <a:tc gridSpan="2">
                  <a:txBody>
                    <a:bodyPr/>
                    <a:lstStyle/>
                    <a:p>
                      <a:r>
                        <a:rPr kumimoji="1" lang="ja-JP" altLang="en-US" sz="1000" b="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b="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alpha val="20000"/>
                      </a:schemeClr>
                    </a:solidFill>
                  </a:tcPr>
                </a:tc>
                <a:tc hMerge="1">
                  <a:txBody>
                    <a:bodyPr/>
                    <a:lstStyle/>
                    <a:p>
                      <a:endParaRPr kumimoji="1" lang="ja-JP" altLang="en-US"/>
                    </a:p>
                  </a:txBody>
                  <a:tcPr/>
                </a:tc>
              </a:tr>
              <a:tr h="370840">
                <a:tc>
                  <a:txBody>
                    <a:bodyPr/>
                    <a:lstStyle/>
                    <a:p>
                      <a:r>
                        <a:rPr kumimoji="1" lang="ja-JP" altLang="en-US" sz="1400" b="0" dirty="0" smtClean="0">
                          <a:latin typeface="メイリオ" panose="020B0604030504040204" pitchFamily="50" charset="-128"/>
                          <a:ea typeface="メイリオ" panose="020B0604030504040204" pitchFamily="50" charset="-128"/>
                          <a:cs typeface="メイリオ" panose="020B0604030504040204" pitchFamily="50" charset="-128"/>
                        </a:rPr>
                        <a:t>電話番号</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r>
                        <a:rPr kumimoji="1" lang="ja-JP" altLang="en-US" sz="1400" b="0" dirty="0" smtClean="0">
                          <a:latin typeface="メイリオ" panose="020B0604030504040204" pitchFamily="50" charset="-128"/>
                          <a:ea typeface="メイリオ" panose="020B0604030504040204" pitchFamily="50" charset="-128"/>
                          <a:cs typeface="メイリオ" panose="020B0604030504040204" pitchFamily="50" charset="-128"/>
                        </a:rPr>
                        <a:t>（店舗）</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b="0" dirty="0" smtClean="0">
                          <a:latin typeface="メイリオ" panose="020B0604030504040204" pitchFamily="50" charset="-128"/>
                          <a:ea typeface="メイリオ" panose="020B0604030504040204" pitchFamily="50" charset="-128"/>
                          <a:cs typeface="メイリオ" panose="020B0604030504040204" pitchFamily="50" charset="-128"/>
                        </a:rPr>
                        <a:t>（携帯）</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gridSpan="2">
                  <a:txBody>
                    <a:bodyPr/>
                    <a:lstStyle/>
                    <a:p>
                      <a:r>
                        <a:rPr kumimoji="1" lang="ja-JP" altLang="en-US" sz="1400" b="0" dirty="0" smtClean="0">
                          <a:latin typeface="メイリオ" panose="020B0604030504040204" pitchFamily="50" charset="-128"/>
                          <a:ea typeface="メイリオ" panose="020B0604030504040204" pitchFamily="50" charset="-128"/>
                          <a:cs typeface="メイリオ" panose="020B0604030504040204" pitchFamily="50" charset="-128"/>
                        </a:rPr>
                        <a:t>担当者名</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alpha val="20000"/>
                      </a:schemeClr>
                    </a:solidFill>
                  </a:tcPr>
                </a:tc>
                <a:tc hMerge="1">
                  <a:txBody>
                    <a:bodyPr/>
                    <a:lstStyle/>
                    <a:p>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alpha val="20000"/>
                      </a:schemeClr>
                    </a:solidFill>
                  </a:tcPr>
                </a:tc>
                <a:tc hMerge="1">
                  <a:txBody>
                    <a:bodyPr/>
                    <a:lstStyle/>
                    <a:p>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7" name="テキスト ボックス 26"/>
          <p:cNvSpPr txBox="1"/>
          <p:nvPr/>
        </p:nvSpPr>
        <p:spPr>
          <a:xfrm>
            <a:off x="106339" y="8157210"/>
            <a:ext cx="5112567" cy="1061829"/>
          </a:xfrm>
          <a:prstGeom prst="rect">
            <a:avLst/>
          </a:prstGeom>
          <a:noFill/>
        </p:spPr>
        <p:txBody>
          <a:bodyPr wrap="square" rtlCol="0">
            <a:spAutoFit/>
          </a:bodyPr>
          <a:lstStyle/>
          <a:p>
            <a:r>
              <a:rPr lang="en-US" altLang="ja-JP"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複数の店舗に掲載を希望する場合は、お手数ですが、店舗ごとに別葉で作成の</a:t>
            </a:r>
            <a:endParaRPr lang="en-US" altLang="ja-JP"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上、ご提出をお願いします。</a:t>
            </a:r>
            <a:endParaRPr lang="en-US" altLang="ja-JP"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このポスターは、天童市及び天童商工会議所が感染症対策の保証や個別の利用</a:t>
            </a:r>
            <a:endParaRPr lang="en-US" altLang="ja-JP"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を促すものではございません。趣旨を御理解の上、ご使用をお願いします</a:t>
            </a:r>
            <a:r>
              <a:rPr lang="ja-JP" altLang="en-US"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また、ポスターに記載された事項を遵守の上、掲載してください。</a:t>
            </a:r>
            <a:endParaRPr lang="en-US" altLang="ja-JP"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掲載店舗は、後日、市ホームページでお知らせし、取組を応援します。</a:t>
            </a:r>
            <a:endParaRPr lang="en-US" altLang="ja-JP"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5373216" y="8157210"/>
            <a:ext cx="1121656" cy="1040125"/>
          </a:xfrm>
          <a:prstGeom prst="rect">
            <a:avLst/>
          </a:prstGeom>
          <a:ln w="6350"/>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sz="900" b="1" dirty="0" smtClean="0">
                <a:solidFill>
                  <a:schemeClr val="tx1">
                    <a:lumMod val="50000"/>
                    <a:lumOff val="50000"/>
                  </a:schemeClr>
                </a:solidFill>
                <a:latin typeface="メイリオ" panose="020B0604030504040204" pitchFamily="50" charset="-128"/>
                <a:ea typeface="メイリオ" panose="020B0604030504040204" pitchFamily="50" charset="-128"/>
                <a:cs typeface="メイリオ" panose="020B0604030504040204" pitchFamily="50" charset="-128"/>
              </a:rPr>
              <a:t>受取印（サイン）</a:t>
            </a:r>
            <a:endParaRPr kumimoji="1" lang="ja-JP" altLang="en-US" sz="900" b="1" dirty="0">
              <a:solidFill>
                <a:schemeClr val="tx1">
                  <a:lumMod val="50000"/>
                  <a:lumOff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42528" y="5437311"/>
            <a:ext cx="3458480" cy="307777"/>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申請日　　令和</a:t>
            </a:r>
            <a:r>
              <a:rPr lang="ja-JP" altLang="en-US" sz="14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年　　月　　日</a:t>
            </a:r>
            <a:endParaRPr lang="en-US" altLang="ja-JP" sz="11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9557660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1273</TotalTime>
  <Words>279</Words>
  <Application>Microsoft Office PowerPoint</Application>
  <PresentationFormat>A4 210 x 297 mm</PresentationFormat>
  <Paragraphs>35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RENTAL6</cp:lastModifiedBy>
  <cp:revision>108</cp:revision>
  <cp:lastPrinted>2020-07-21T06:46:51Z</cp:lastPrinted>
  <dcterms:created xsi:type="dcterms:W3CDTF">2020-05-08T12:12:59Z</dcterms:created>
  <dcterms:modified xsi:type="dcterms:W3CDTF">2020-07-21T06:46:53Z</dcterms:modified>
</cp:coreProperties>
</file>